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5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56CE21-4F0E-DA0B-7BCD-895D0F63E7F2}" v="49" dt="2025-10-06T02:29:06.008"/>
    <p1510:client id="{72F94359-4B0E-E4B3-9214-8AC42E37A0C5}" v="289" dt="2025-10-06T20:37:38.8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51" d="100"/>
          <a:sy n="151" d="100"/>
        </p:scale>
        <p:origin x="2094" y="1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F4DEF9-B3E1-4031-93C5-67F12A29689E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A68F9B6-4ABB-40A4-A8C4-DC72978B424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 housing market has been shaped by cycles of boom and bust.</a:t>
          </a:r>
        </a:p>
      </dgm:t>
    </dgm:pt>
    <dgm:pt modelId="{830D4C51-7950-4655-96F1-5C7D2F5FE250}" type="parTrans" cxnId="{D38B8AC1-7236-4C02-B60A-94592121B4AA}">
      <dgm:prSet/>
      <dgm:spPr/>
      <dgm:t>
        <a:bodyPr/>
        <a:lstStyle/>
        <a:p>
          <a:endParaRPr lang="en-US"/>
        </a:p>
      </dgm:t>
    </dgm:pt>
    <dgm:pt modelId="{70BA2942-8B22-4FD2-AD27-B778E2ED5E27}" type="sibTrans" cxnId="{D38B8AC1-7236-4C02-B60A-94592121B4A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D7713DC-3A4C-4B46-9AF7-90D9A02F19D4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2008 housing crash caused </a:t>
          </a:r>
          <a:r>
            <a:rPr lang="en-US" dirty="0">
              <a:latin typeface="Trade Gothic Next Cond"/>
            </a:rPr>
            <a:t>a decline in housing and the COVID-19</a:t>
          </a:r>
          <a:r>
            <a:rPr lang="en-US" dirty="0"/>
            <a:t> pandemic triggered another housing surge.</a:t>
          </a:r>
        </a:p>
      </dgm:t>
    </dgm:pt>
    <dgm:pt modelId="{17003513-1895-4E1B-A29C-915E794F9B87}" type="parTrans" cxnId="{213C327D-0E02-4AED-8432-265FA03E8D43}">
      <dgm:prSet/>
      <dgm:spPr/>
      <dgm:t>
        <a:bodyPr/>
        <a:lstStyle/>
        <a:p>
          <a:endParaRPr lang="en-US"/>
        </a:p>
      </dgm:t>
    </dgm:pt>
    <dgm:pt modelId="{6C5D13B6-CDBF-4EEC-948B-8EC1272E78D5}" type="sibTrans" cxnId="{213C327D-0E02-4AED-8432-265FA03E8D4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BB368BE-D07F-452A-BC87-055E3747638A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Coastal states face limited supply and high demand </a:t>
          </a:r>
          <a:r>
            <a:rPr lang="en-US" dirty="0">
              <a:latin typeface="Trade Gothic Next Cond"/>
            </a:rPr>
            <a:t>which drives</a:t>
          </a:r>
          <a:r>
            <a:rPr lang="en-US" dirty="0"/>
            <a:t> up prices.</a:t>
          </a:r>
        </a:p>
      </dgm:t>
    </dgm:pt>
    <dgm:pt modelId="{5486C60B-2A08-4DC9-BB64-19D27EEB37DC}" type="parTrans" cxnId="{42B74AEC-ACCE-4D33-AD07-5556F0635595}">
      <dgm:prSet/>
      <dgm:spPr/>
      <dgm:t>
        <a:bodyPr/>
        <a:lstStyle/>
        <a:p>
          <a:endParaRPr lang="en-US"/>
        </a:p>
      </dgm:t>
    </dgm:pt>
    <dgm:pt modelId="{D3CC515B-81B8-4947-94C4-1C75B26BE399}" type="sibTrans" cxnId="{42B74AEC-ACCE-4D33-AD07-5556F063559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FF6C67E-95DE-4AAE-9BA6-3E8F7C43B58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Affordability impacts policy, development, and financial institutions.</a:t>
          </a:r>
        </a:p>
      </dgm:t>
    </dgm:pt>
    <dgm:pt modelId="{ED740887-F728-4781-81C2-49F58E19EC74}" type="parTrans" cxnId="{BE835BD5-08A5-4E62-8115-D49AD4F37B77}">
      <dgm:prSet/>
      <dgm:spPr/>
      <dgm:t>
        <a:bodyPr/>
        <a:lstStyle/>
        <a:p>
          <a:endParaRPr lang="en-US"/>
        </a:p>
      </dgm:t>
    </dgm:pt>
    <dgm:pt modelId="{7BD99C21-5E05-4628-8976-D760AAABD8CC}" type="sibTrans" cxnId="{BE835BD5-08A5-4E62-8115-D49AD4F37B77}">
      <dgm:prSet/>
      <dgm:spPr/>
      <dgm:t>
        <a:bodyPr/>
        <a:lstStyle/>
        <a:p>
          <a:endParaRPr lang="en-US"/>
        </a:p>
      </dgm:t>
    </dgm:pt>
    <dgm:pt modelId="{6F4CBDA2-A62C-4C95-9A4F-640857EA8576}" type="pres">
      <dgm:prSet presAssocID="{3FF4DEF9-B3E1-4031-93C5-67F12A29689E}" presName="root" presStyleCnt="0">
        <dgm:presLayoutVars>
          <dgm:dir/>
          <dgm:resizeHandles val="exact"/>
        </dgm:presLayoutVars>
      </dgm:prSet>
      <dgm:spPr/>
    </dgm:pt>
    <dgm:pt modelId="{62D27738-D156-4868-8A0C-F4CB432C061A}" type="pres">
      <dgm:prSet presAssocID="{3FF4DEF9-B3E1-4031-93C5-67F12A29689E}" presName="container" presStyleCnt="0">
        <dgm:presLayoutVars>
          <dgm:dir/>
          <dgm:resizeHandles val="exact"/>
        </dgm:presLayoutVars>
      </dgm:prSet>
      <dgm:spPr/>
    </dgm:pt>
    <dgm:pt modelId="{56562D75-39AB-44E3-8B53-EA5007FA7C26}" type="pres">
      <dgm:prSet presAssocID="{3A68F9B6-4ABB-40A4-A8C4-DC72978B4242}" presName="compNode" presStyleCnt="0"/>
      <dgm:spPr/>
    </dgm:pt>
    <dgm:pt modelId="{38B2355D-7496-41E7-A273-249DD51E62B6}" type="pres">
      <dgm:prSet presAssocID="{3A68F9B6-4ABB-40A4-A8C4-DC72978B4242}" presName="iconBgRect" presStyleLbl="bgShp" presStyleIdx="0" presStyleCnt="4"/>
      <dgm:spPr/>
    </dgm:pt>
    <dgm:pt modelId="{C4F47A64-56B9-4819-A8D5-C5A084272174}" type="pres">
      <dgm:prSet presAssocID="{3A68F9B6-4ABB-40A4-A8C4-DC72978B424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E8C366A0-90C3-43C4-A6F8-3E0A2D2551B8}" type="pres">
      <dgm:prSet presAssocID="{3A68F9B6-4ABB-40A4-A8C4-DC72978B4242}" presName="spaceRect" presStyleCnt="0"/>
      <dgm:spPr/>
    </dgm:pt>
    <dgm:pt modelId="{23F41DBC-8596-4954-88EC-1B520E8D8A60}" type="pres">
      <dgm:prSet presAssocID="{3A68F9B6-4ABB-40A4-A8C4-DC72978B4242}" presName="textRect" presStyleLbl="revTx" presStyleIdx="0" presStyleCnt="4">
        <dgm:presLayoutVars>
          <dgm:chMax val="1"/>
          <dgm:chPref val="1"/>
        </dgm:presLayoutVars>
      </dgm:prSet>
      <dgm:spPr/>
    </dgm:pt>
    <dgm:pt modelId="{B6EAF58E-1806-40B5-973E-D5E40A05AA7E}" type="pres">
      <dgm:prSet presAssocID="{70BA2942-8B22-4FD2-AD27-B778E2ED5E27}" presName="sibTrans" presStyleLbl="sibTrans2D1" presStyleIdx="0" presStyleCnt="0"/>
      <dgm:spPr/>
    </dgm:pt>
    <dgm:pt modelId="{766AEC86-4C35-4544-A7E0-8D4B1B574869}" type="pres">
      <dgm:prSet presAssocID="{6D7713DC-3A4C-4B46-9AF7-90D9A02F19D4}" presName="compNode" presStyleCnt="0"/>
      <dgm:spPr/>
    </dgm:pt>
    <dgm:pt modelId="{7FED47FF-4B17-4DBF-88FC-42279D488473}" type="pres">
      <dgm:prSet presAssocID="{6D7713DC-3A4C-4B46-9AF7-90D9A02F19D4}" presName="iconBgRect" presStyleLbl="bgShp" presStyleIdx="1" presStyleCnt="4"/>
      <dgm:spPr/>
    </dgm:pt>
    <dgm:pt modelId="{40BC2F03-F1EA-4028-94D8-246A0D825B54}" type="pres">
      <dgm:prSet presAssocID="{6D7713DC-3A4C-4B46-9AF7-90D9A02F19D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AF8BC6CC-DC18-474D-9721-5DA986B86F44}" type="pres">
      <dgm:prSet presAssocID="{6D7713DC-3A4C-4B46-9AF7-90D9A02F19D4}" presName="spaceRect" presStyleCnt="0"/>
      <dgm:spPr/>
    </dgm:pt>
    <dgm:pt modelId="{6D47C400-4778-4F57-BB10-31C734456281}" type="pres">
      <dgm:prSet presAssocID="{6D7713DC-3A4C-4B46-9AF7-90D9A02F19D4}" presName="textRect" presStyleLbl="revTx" presStyleIdx="1" presStyleCnt="4">
        <dgm:presLayoutVars>
          <dgm:chMax val="1"/>
          <dgm:chPref val="1"/>
        </dgm:presLayoutVars>
      </dgm:prSet>
      <dgm:spPr/>
    </dgm:pt>
    <dgm:pt modelId="{253C706C-7A55-453F-8265-E53C333BB81A}" type="pres">
      <dgm:prSet presAssocID="{6C5D13B6-CDBF-4EEC-948B-8EC1272E78D5}" presName="sibTrans" presStyleLbl="sibTrans2D1" presStyleIdx="0" presStyleCnt="0"/>
      <dgm:spPr/>
    </dgm:pt>
    <dgm:pt modelId="{BC94EB04-942D-480A-B938-F88A62328878}" type="pres">
      <dgm:prSet presAssocID="{6BB368BE-D07F-452A-BC87-055E3747638A}" presName="compNode" presStyleCnt="0"/>
      <dgm:spPr/>
    </dgm:pt>
    <dgm:pt modelId="{33A3CA61-234F-4D75-8129-79C9B17958D3}" type="pres">
      <dgm:prSet presAssocID="{6BB368BE-D07F-452A-BC87-055E3747638A}" presName="iconBgRect" presStyleLbl="bgShp" presStyleIdx="2" presStyleCnt="4"/>
      <dgm:spPr/>
    </dgm:pt>
    <dgm:pt modelId="{D50CD327-8176-4F62-9447-C469623A0CE3}" type="pres">
      <dgm:prSet presAssocID="{6BB368BE-D07F-452A-BC87-055E3747638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dge scene"/>
        </a:ext>
      </dgm:extLst>
    </dgm:pt>
    <dgm:pt modelId="{6F1C280C-13A6-4E20-904D-CF0FF7EB5C7E}" type="pres">
      <dgm:prSet presAssocID="{6BB368BE-D07F-452A-BC87-055E3747638A}" presName="spaceRect" presStyleCnt="0"/>
      <dgm:spPr/>
    </dgm:pt>
    <dgm:pt modelId="{6766BB22-FFAC-41C1-B766-FDE9D499CBD2}" type="pres">
      <dgm:prSet presAssocID="{6BB368BE-D07F-452A-BC87-055E3747638A}" presName="textRect" presStyleLbl="revTx" presStyleIdx="2" presStyleCnt="4">
        <dgm:presLayoutVars>
          <dgm:chMax val="1"/>
          <dgm:chPref val="1"/>
        </dgm:presLayoutVars>
      </dgm:prSet>
      <dgm:spPr/>
    </dgm:pt>
    <dgm:pt modelId="{7FFE9F02-1ECC-49F5-8176-C0F819EE05C2}" type="pres">
      <dgm:prSet presAssocID="{D3CC515B-81B8-4947-94C4-1C75B26BE399}" presName="sibTrans" presStyleLbl="sibTrans2D1" presStyleIdx="0" presStyleCnt="0"/>
      <dgm:spPr/>
    </dgm:pt>
    <dgm:pt modelId="{EF835D03-5B70-48E7-87A7-95BEFCC94BCE}" type="pres">
      <dgm:prSet presAssocID="{BFF6C67E-95DE-4AAE-9BA6-3E8F7C43B586}" presName="compNode" presStyleCnt="0"/>
      <dgm:spPr/>
    </dgm:pt>
    <dgm:pt modelId="{3F37C91C-F033-4921-8587-0AB83B78FA30}" type="pres">
      <dgm:prSet presAssocID="{BFF6C67E-95DE-4AAE-9BA6-3E8F7C43B586}" presName="iconBgRect" presStyleLbl="bgShp" presStyleIdx="3" presStyleCnt="4"/>
      <dgm:spPr/>
    </dgm:pt>
    <dgm:pt modelId="{7CD8F8EA-A280-4497-ADA0-D4F3DAE40CF7}" type="pres">
      <dgm:prSet presAssocID="{BFF6C67E-95DE-4AAE-9BA6-3E8F7C43B58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18CEFD00-49B6-4E07-AEB1-748E9EF39E3E}" type="pres">
      <dgm:prSet presAssocID="{BFF6C67E-95DE-4AAE-9BA6-3E8F7C43B586}" presName="spaceRect" presStyleCnt="0"/>
      <dgm:spPr/>
    </dgm:pt>
    <dgm:pt modelId="{6F387FED-F128-40A1-A845-29F5A6366CCE}" type="pres">
      <dgm:prSet presAssocID="{BFF6C67E-95DE-4AAE-9BA6-3E8F7C43B58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3E631709-5BA4-4C93-AE1B-CEADCDA21A0E}" type="presOf" srcId="{70BA2942-8B22-4FD2-AD27-B778E2ED5E27}" destId="{B6EAF58E-1806-40B5-973E-D5E40A05AA7E}" srcOrd="0" destOrd="0" presId="urn:microsoft.com/office/officeart/2018/2/layout/IconCircleList"/>
    <dgm:cxn modelId="{F3C8E60E-39B7-4B05-9005-C74AB9373306}" type="presOf" srcId="{3A68F9B6-4ABB-40A4-A8C4-DC72978B4242}" destId="{23F41DBC-8596-4954-88EC-1B520E8D8A60}" srcOrd="0" destOrd="0" presId="urn:microsoft.com/office/officeart/2018/2/layout/IconCircleList"/>
    <dgm:cxn modelId="{ED04CD12-20A1-4FFA-BC22-692CB99D28DE}" type="presOf" srcId="{BFF6C67E-95DE-4AAE-9BA6-3E8F7C43B586}" destId="{6F387FED-F128-40A1-A845-29F5A6366CCE}" srcOrd="0" destOrd="0" presId="urn:microsoft.com/office/officeart/2018/2/layout/IconCircleList"/>
    <dgm:cxn modelId="{AD608C31-FE2E-4C01-9EDF-A02C898CE77E}" type="presOf" srcId="{6C5D13B6-CDBF-4EEC-948B-8EC1272E78D5}" destId="{253C706C-7A55-453F-8265-E53C333BB81A}" srcOrd="0" destOrd="0" presId="urn:microsoft.com/office/officeart/2018/2/layout/IconCircleList"/>
    <dgm:cxn modelId="{112D7B40-CC37-4905-B344-9E130170F9C3}" type="presOf" srcId="{6BB368BE-D07F-452A-BC87-055E3747638A}" destId="{6766BB22-FFAC-41C1-B766-FDE9D499CBD2}" srcOrd="0" destOrd="0" presId="urn:microsoft.com/office/officeart/2018/2/layout/IconCircleList"/>
    <dgm:cxn modelId="{4C123D73-2D6C-4B43-8716-BD76DE56FAA8}" type="presOf" srcId="{3FF4DEF9-B3E1-4031-93C5-67F12A29689E}" destId="{6F4CBDA2-A62C-4C95-9A4F-640857EA8576}" srcOrd="0" destOrd="0" presId="urn:microsoft.com/office/officeart/2018/2/layout/IconCircleList"/>
    <dgm:cxn modelId="{213C327D-0E02-4AED-8432-265FA03E8D43}" srcId="{3FF4DEF9-B3E1-4031-93C5-67F12A29689E}" destId="{6D7713DC-3A4C-4B46-9AF7-90D9A02F19D4}" srcOrd="1" destOrd="0" parTransId="{17003513-1895-4E1B-A29C-915E794F9B87}" sibTransId="{6C5D13B6-CDBF-4EEC-948B-8EC1272E78D5}"/>
    <dgm:cxn modelId="{6CAF628A-14B3-496E-868B-DCFCF0F09751}" type="presOf" srcId="{6D7713DC-3A4C-4B46-9AF7-90D9A02F19D4}" destId="{6D47C400-4778-4F57-BB10-31C734456281}" srcOrd="0" destOrd="0" presId="urn:microsoft.com/office/officeart/2018/2/layout/IconCircleList"/>
    <dgm:cxn modelId="{876B43BA-65A6-4BB9-AB38-3BEBEF449AE3}" type="presOf" srcId="{D3CC515B-81B8-4947-94C4-1C75B26BE399}" destId="{7FFE9F02-1ECC-49F5-8176-C0F819EE05C2}" srcOrd="0" destOrd="0" presId="urn:microsoft.com/office/officeart/2018/2/layout/IconCircleList"/>
    <dgm:cxn modelId="{D38B8AC1-7236-4C02-B60A-94592121B4AA}" srcId="{3FF4DEF9-B3E1-4031-93C5-67F12A29689E}" destId="{3A68F9B6-4ABB-40A4-A8C4-DC72978B4242}" srcOrd="0" destOrd="0" parTransId="{830D4C51-7950-4655-96F1-5C7D2F5FE250}" sibTransId="{70BA2942-8B22-4FD2-AD27-B778E2ED5E27}"/>
    <dgm:cxn modelId="{BE835BD5-08A5-4E62-8115-D49AD4F37B77}" srcId="{3FF4DEF9-B3E1-4031-93C5-67F12A29689E}" destId="{BFF6C67E-95DE-4AAE-9BA6-3E8F7C43B586}" srcOrd="3" destOrd="0" parTransId="{ED740887-F728-4781-81C2-49F58E19EC74}" sibTransId="{7BD99C21-5E05-4628-8976-D760AAABD8CC}"/>
    <dgm:cxn modelId="{42B74AEC-ACCE-4D33-AD07-5556F0635595}" srcId="{3FF4DEF9-B3E1-4031-93C5-67F12A29689E}" destId="{6BB368BE-D07F-452A-BC87-055E3747638A}" srcOrd="2" destOrd="0" parTransId="{5486C60B-2A08-4DC9-BB64-19D27EEB37DC}" sibTransId="{D3CC515B-81B8-4947-94C4-1C75B26BE399}"/>
    <dgm:cxn modelId="{07F941A2-5964-4B19-86DF-3FCDB30A2D2D}" type="presParOf" srcId="{6F4CBDA2-A62C-4C95-9A4F-640857EA8576}" destId="{62D27738-D156-4868-8A0C-F4CB432C061A}" srcOrd="0" destOrd="0" presId="urn:microsoft.com/office/officeart/2018/2/layout/IconCircleList"/>
    <dgm:cxn modelId="{D4B840F5-889F-4C1E-9C34-A700C1B79B0E}" type="presParOf" srcId="{62D27738-D156-4868-8A0C-F4CB432C061A}" destId="{56562D75-39AB-44E3-8B53-EA5007FA7C26}" srcOrd="0" destOrd="0" presId="urn:microsoft.com/office/officeart/2018/2/layout/IconCircleList"/>
    <dgm:cxn modelId="{1B81B387-BC99-40CE-A5AD-D2DB760EF514}" type="presParOf" srcId="{56562D75-39AB-44E3-8B53-EA5007FA7C26}" destId="{38B2355D-7496-41E7-A273-249DD51E62B6}" srcOrd="0" destOrd="0" presId="urn:microsoft.com/office/officeart/2018/2/layout/IconCircleList"/>
    <dgm:cxn modelId="{91282CE4-1E32-49F7-9202-366D89CCC0F7}" type="presParOf" srcId="{56562D75-39AB-44E3-8B53-EA5007FA7C26}" destId="{C4F47A64-56B9-4819-A8D5-C5A084272174}" srcOrd="1" destOrd="0" presId="urn:microsoft.com/office/officeart/2018/2/layout/IconCircleList"/>
    <dgm:cxn modelId="{5C3F6316-D925-400C-9256-37D206591580}" type="presParOf" srcId="{56562D75-39AB-44E3-8B53-EA5007FA7C26}" destId="{E8C366A0-90C3-43C4-A6F8-3E0A2D2551B8}" srcOrd="2" destOrd="0" presId="urn:microsoft.com/office/officeart/2018/2/layout/IconCircleList"/>
    <dgm:cxn modelId="{4823344B-A9C4-4752-BCD6-2A49164D3877}" type="presParOf" srcId="{56562D75-39AB-44E3-8B53-EA5007FA7C26}" destId="{23F41DBC-8596-4954-88EC-1B520E8D8A60}" srcOrd="3" destOrd="0" presId="urn:microsoft.com/office/officeart/2018/2/layout/IconCircleList"/>
    <dgm:cxn modelId="{FF4A203D-96AE-4D64-BE6E-A8E4B407176B}" type="presParOf" srcId="{62D27738-D156-4868-8A0C-F4CB432C061A}" destId="{B6EAF58E-1806-40B5-973E-D5E40A05AA7E}" srcOrd="1" destOrd="0" presId="urn:microsoft.com/office/officeart/2018/2/layout/IconCircleList"/>
    <dgm:cxn modelId="{7F54F924-2A5A-4B50-9A5A-42D8A84301C0}" type="presParOf" srcId="{62D27738-D156-4868-8A0C-F4CB432C061A}" destId="{766AEC86-4C35-4544-A7E0-8D4B1B574869}" srcOrd="2" destOrd="0" presId="urn:microsoft.com/office/officeart/2018/2/layout/IconCircleList"/>
    <dgm:cxn modelId="{23FC117C-4969-4321-B238-259B6D3EB6A3}" type="presParOf" srcId="{766AEC86-4C35-4544-A7E0-8D4B1B574869}" destId="{7FED47FF-4B17-4DBF-88FC-42279D488473}" srcOrd="0" destOrd="0" presId="urn:microsoft.com/office/officeart/2018/2/layout/IconCircleList"/>
    <dgm:cxn modelId="{81C051F6-E830-40BC-9989-369B06B65ED3}" type="presParOf" srcId="{766AEC86-4C35-4544-A7E0-8D4B1B574869}" destId="{40BC2F03-F1EA-4028-94D8-246A0D825B54}" srcOrd="1" destOrd="0" presId="urn:microsoft.com/office/officeart/2018/2/layout/IconCircleList"/>
    <dgm:cxn modelId="{2BFA343A-203F-42DE-BC86-404A9AD6BF77}" type="presParOf" srcId="{766AEC86-4C35-4544-A7E0-8D4B1B574869}" destId="{AF8BC6CC-DC18-474D-9721-5DA986B86F44}" srcOrd="2" destOrd="0" presId="urn:microsoft.com/office/officeart/2018/2/layout/IconCircleList"/>
    <dgm:cxn modelId="{DC202636-9041-474B-B3B7-F120C1D69EAB}" type="presParOf" srcId="{766AEC86-4C35-4544-A7E0-8D4B1B574869}" destId="{6D47C400-4778-4F57-BB10-31C734456281}" srcOrd="3" destOrd="0" presId="urn:microsoft.com/office/officeart/2018/2/layout/IconCircleList"/>
    <dgm:cxn modelId="{E962796C-4F5B-4B9A-B991-7D4D42D0300F}" type="presParOf" srcId="{62D27738-D156-4868-8A0C-F4CB432C061A}" destId="{253C706C-7A55-453F-8265-E53C333BB81A}" srcOrd="3" destOrd="0" presId="urn:microsoft.com/office/officeart/2018/2/layout/IconCircleList"/>
    <dgm:cxn modelId="{62A603D5-A8B6-4978-8E07-C976BA1E9928}" type="presParOf" srcId="{62D27738-D156-4868-8A0C-F4CB432C061A}" destId="{BC94EB04-942D-480A-B938-F88A62328878}" srcOrd="4" destOrd="0" presId="urn:microsoft.com/office/officeart/2018/2/layout/IconCircleList"/>
    <dgm:cxn modelId="{2F7BCBD8-BC9C-4C13-9099-D196518B6980}" type="presParOf" srcId="{BC94EB04-942D-480A-B938-F88A62328878}" destId="{33A3CA61-234F-4D75-8129-79C9B17958D3}" srcOrd="0" destOrd="0" presId="urn:microsoft.com/office/officeart/2018/2/layout/IconCircleList"/>
    <dgm:cxn modelId="{E0AD285A-976A-4205-9D55-B7E481EA4194}" type="presParOf" srcId="{BC94EB04-942D-480A-B938-F88A62328878}" destId="{D50CD327-8176-4F62-9447-C469623A0CE3}" srcOrd="1" destOrd="0" presId="urn:microsoft.com/office/officeart/2018/2/layout/IconCircleList"/>
    <dgm:cxn modelId="{E38629B6-F890-4D3E-9997-AA40F007309E}" type="presParOf" srcId="{BC94EB04-942D-480A-B938-F88A62328878}" destId="{6F1C280C-13A6-4E20-904D-CF0FF7EB5C7E}" srcOrd="2" destOrd="0" presId="urn:microsoft.com/office/officeart/2018/2/layout/IconCircleList"/>
    <dgm:cxn modelId="{060835FA-C6F8-43CC-BD2A-A555E88C44E9}" type="presParOf" srcId="{BC94EB04-942D-480A-B938-F88A62328878}" destId="{6766BB22-FFAC-41C1-B766-FDE9D499CBD2}" srcOrd="3" destOrd="0" presId="urn:microsoft.com/office/officeart/2018/2/layout/IconCircleList"/>
    <dgm:cxn modelId="{943F55A7-AE45-44D0-B6A4-9AEBFE2C34BC}" type="presParOf" srcId="{62D27738-D156-4868-8A0C-F4CB432C061A}" destId="{7FFE9F02-1ECC-49F5-8176-C0F819EE05C2}" srcOrd="5" destOrd="0" presId="urn:microsoft.com/office/officeart/2018/2/layout/IconCircleList"/>
    <dgm:cxn modelId="{352B01CB-EC5D-4EEA-BDBC-6CD466901BE8}" type="presParOf" srcId="{62D27738-D156-4868-8A0C-F4CB432C061A}" destId="{EF835D03-5B70-48E7-87A7-95BEFCC94BCE}" srcOrd="6" destOrd="0" presId="urn:microsoft.com/office/officeart/2018/2/layout/IconCircleList"/>
    <dgm:cxn modelId="{71748521-EB12-48FF-ABE8-94210D1F9C2E}" type="presParOf" srcId="{EF835D03-5B70-48E7-87A7-95BEFCC94BCE}" destId="{3F37C91C-F033-4921-8587-0AB83B78FA30}" srcOrd="0" destOrd="0" presId="urn:microsoft.com/office/officeart/2018/2/layout/IconCircleList"/>
    <dgm:cxn modelId="{D468E3C9-44F4-48EB-8339-ED5BC8B94A93}" type="presParOf" srcId="{EF835D03-5B70-48E7-87A7-95BEFCC94BCE}" destId="{7CD8F8EA-A280-4497-ADA0-D4F3DAE40CF7}" srcOrd="1" destOrd="0" presId="urn:microsoft.com/office/officeart/2018/2/layout/IconCircleList"/>
    <dgm:cxn modelId="{7715D5A2-4423-4F9B-AF01-AD5563479CFA}" type="presParOf" srcId="{EF835D03-5B70-48E7-87A7-95BEFCC94BCE}" destId="{18CEFD00-49B6-4E07-AEB1-748E9EF39E3E}" srcOrd="2" destOrd="0" presId="urn:microsoft.com/office/officeart/2018/2/layout/IconCircleList"/>
    <dgm:cxn modelId="{05F8A7A9-6AB2-432A-9A6B-C5CA6CC37FEC}" type="presParOf" srcId="{EF835D03-5B70-48E7-87A7-95BEFCC94BCE}" destId="{6F387FED-F128-40A1-A845-29F5A6366CCE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B2355D-7496-41E7-A273-249DD51E62B6}">
      <dsp:nvSpPr>
        <dsp:cNvPr id="0" name=""/>
        <dsp:cNvSpPr/>
      </dsp:nvSpPr>
      <dsp:spPr>
        <a:xfrm>
          <a:off x="833976" y="603"/>
          <a:ext cx="653113" cy="65311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F47A64-56B9-4819-A8D5-C5A084272174}">
      <dsp:nvSpPr>
        <dsp:cNvPr id="0" name=""/>
        <dsp:cNvSpPr/>
      </dsp:nvSpPr>
      <dsp:spPr>
        <a:xfrm>
          <a:off x="971129" y="137757"/>
          <a:ext cx="378805" cy="37880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F41DBC-8596-4954-88EC-1B520E8D8A60}">
      <dsp:nvSpPr>
        <dsp:cNvPr id="0" name=""/>
        <dsp:cNvSpPr/>
      </dsp:nvSpPr>
      <dsp:spPr>
        <a:xfrm>
          <a:off x="1627042" y="603"/>
          <a:ext cx="1539480" cy="6531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The housing market has been shaped by cycles of boom and bust.</a:t>
          </a:r>
        </a:p>
      </dsp:txBody>
      <dsp:txXfrm>
        <a:off x="1627042" y="603"/>
        <a:ext cx="1539480" cy="653113"/>
      </dsp:txXfrm>
    </dsp:sp>
    <dsp:sp modelId="{7FED47FF-4B17-4DBF-88FC-42279D488473}">
      <dsp:nvSpPr>
        <dsp:cNvPr id="0" name=""/>
        <dsp:cNvSpPr/>
      </dsp:nvSpPr>
      <dsp:spPr>
        <a:xfrm>
          <a:off x="833976" y="1560496"/>
          <a:ext cx="653113" cy="65311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BC2F03-F1EA-4028-94D8-246A0D825B54}">
      <dsp:nvSpPr>
        <dsp:cNvPr id="0" name=""/>
        <dsp:cNvSpPr/>
      </dsp:nvSpPr>
      <dsp:spPr>
        <a:xfrm>
          <a:off x="971129" y="1697650"/>
          <a:ext cx="378805" cy="37880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47C400-4778-4F57-BB10-31C734456281}">
      <dsp:nvSpPr>
        <dsp:cNvPr id="0" name=""/>
        <dsp:cNvSpPr/>
      </dsp:nvSpPr>
      <dsp:spPr>
        <a:xfrm>
          <a:off x="1627042" y="1560496"/>
          <a:ext cx="1539480" cy="6531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2008 housing crash caused </a:t>
          </a:r>
          <a:r>
            <a:rPr lang="en-US" sz="1100" kern="1200" dirty="0">
              <a:latin typeface="Trade Gothic Next Cond"/>
            </a:rPr>
            <a:t>a decline in housing and the COVID-19</a:t>
          </a:r>
          <a:r>
            <a:rPr lang="en-US" sz="1100" kern="1200" dirty="0"/>
            <a:t> pandemic triggered another housing surge.</a:t>
          </a:r>
        </a:p>
      </dsp:txBody>
      <dsp:txXfrm>
        <a:off x="1627042" y="1560496"/>
        <a:ext cx="1539480" cy="653113"/>
      </dsp:txXfrm>
    </dsp:sp>
    <dsp:sp modelId="{33A3CA61-234F-4D75-8129-79C9B17958D3}">
      <dsp:nvSpPr>
        <dsp:cNvPr id="0" name=""/>
        <dsp:cNvSpPr/>
      </dsp:nvSpPr>
      <dsp:spPr>
        <a:xfrm>
          <a:off x="833976" y="3120389"/>
          <a:ext cx="653113" cy="65311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0CD327-8176-4F62-9447-C469623A0CE3}">
      <dsp:nvSpPr>
        <dsp:cNvPr id="0" name=""/>
        <dsp:cNvSpPr/>
      </dsp:nvSpPr>
      <dsp:spPr>
        <a:xfrm>
          <a:off x="971129" y="3257543"/>
          <a:ext cx="378805" cy="37880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66BB22-FFAC-41C1-B766-FDE9D499CBD2}">
      <dsp:nvSpPr>
        <dsp:cNvPr id="0" name=""/>
        <dsp:cNvSpPr/>
      </dsp:nvSpPr>
      <dsp:spPr>
        <a:xfrm>
          <a:off x="1627042" y="3120389"/>
          <a:ext cx="1539480" cy="6531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Coastal states face limited supply and high demand </a:t>
          </a:r>
          <a:r>
            <a:rPr lang="en-US" sz="1100" kern="1200" dirty="0">
              <a:latin typeface="Trade Gothic Next Cond"/>
            </a:rPr>
            <a:t>which drives</a:t>
          </a:r>
          <a:r>
            <a:rPr lang="en-US" sz="1100" kern="1200" dirty="0"/>
            <a:t> up prices.</a:t>
          </a:r>
        </a:p>
      </dsp:txBody>
      <dsp:txXfrm>
        <a:off x="1627042" y="3120389"/>
        <a:ext cx="1539480" cy="653113"/>
      </dsp:txXfrm>
    </dsp:sp>
    <dsp:sp modelId="{3F37C91C-F033-4921-8587-0AB83B78FA30}">
      <dsp:nvSpPr>
        <dsp:cNvPr id="0" name=""/>
        <dsp:cNvSpPr/>
      </dsp:nvSpPr>
      <dsp:spPr>
        <a:xfrm>
          <a:off x="833976" y="4680283"/>
          <a:ext cx="653113" cy="65311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D8F8EA-A280-4497-ADA0-D4F3DAE40CF7}">
      <dsp:nvSpPr>
        <dsp:cNvPr id="0" name=""/>
        <dsp:cNvSpPr/>
      </dsp:nvSpPr>
      <dsp:spPr>
        <a:xfrm>
          <a:off x="971129" y="4817436"/>
          <a:ext cx="378805" cy="37880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387FED-F128-40A1-A845-29F5A6366CCE}">
      <dsp:nvSpPr>
        <dsp:cNvPr id="0" name=""/>
        <dsp:cNvSpPr/>
      </dsp:nvSpPr>
      <dsp:spPr>
        <a:xfrm>
          <a:off x="1627042" y="4680283"/>
          <a:ext cx="1539480" cy="6531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Affordability impacts policy, development, and financial institutions.</a:t>
          </a:r>
        </a:p>
      </dsp:txBody>
      <dsp:txXfrm>
        <a:off x="1627042" y="4680283"/>
        <a:ext cx="1539480" cy="6531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2209" y="1013985"/>
            <a:ext cx="5785791" cy="3260635"/>
          </a:xfrm>
        </p:spPr>
        <p:txBody>
          <a:bodyPr anchor="b"/>
          <a:lstStyle>
            <a:lvl1pPr algn="l">
              <a:defRPr sz="3733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2209" y="4848465"/>
            <a:ext cx="5785791" cy="1085849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609585" indent="0" algn="ctr">
              <a:buNone/>
              <a:defRPr sz="2400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70120-CDFC-48DE-A6EA-6DEEDD0E436A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143001" y="4571506"/>
            <a:ext cx="72836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504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2174" y="2229958"/>
            <a:ext cx="6928826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F5BA7-0A17-4D30-9B66-E29324151C73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185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58000" y="1467700"/>
            <a:ext cx="1318846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86735" y="1467700"/>
            <a:ext cx="5879534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BB1B-D40A-4DB9-B3DE-BAAE675B83CD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74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174" y="1045446"/>
            <a:ext cx="6928826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174" y="2286000"/>
            <a:ext cx="6928826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9FAAF-C467-4C93-8ECD-39AF5A14D498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71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309" y="1287554"/>
            <a:ext cx="6213722" cy="3113064"/>
          </a:xfrm>
        </p:spPr>
        <p:txBody>
          <a:bodyPr anchor="t"/>
          <a:lstStyle>
            <a:lvl1pPr>
              <a:defRPr sz="58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308" y="4619708"/>
            <a:ext cx="5791692" cy="1476293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E480-B2BA-4553-A144-61E7F75833ED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808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174" y="1013411"/>
            <a:ext cx="6928826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2175" y="2135566"/>
            <a:ext cx="337185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2135566"/>
            <a:ext cx="337185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E682A-6B53-4B08-AE4D-4C5E659103CC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897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174" y="1079150"/>
            <a:ext cx="6928826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2176" y="2013217"/>
            <a:ext cx="337184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400" b="0" cap="all" spc="400" baseline="0">
                <a:solidFill>
                  <a:schemeClr val="tx1"/>
                </a:solidFill>
                <a:latin typeface="+mj-lt"/>
              </a:defRPr>
            </a:lvl1pPr>
            <a:lvl2pPr marL="609585" indent="0">
              <a:buNone/>
              <a:defRPr sz="24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2175" y="3048000"/>
            <a:ext cx="337185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2013216"/>
            <a:ext cx="337185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400" b="0" cap="all" spc="400" baseline="0">
                <a:solidFill>
                  <a:schemeClr val="tx1"/>
                </a:solidFill>
                <a:latin typeface="+mj-lt"/>
              </a:defRPr>
            </a:lvl1pPr>
            <a:lvl2pPr marL="609585" indent="0">
              <a:buNone/>
              <a:defRPr sz="24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3048000"/>
            <a:ext cx="337185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9F0F6-BEBB-4894-ABB2-75C5CBE0DDB9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4703046" y="2876662"/>
            <a:ext cx="72836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878879" y="4592407"/>
            <a:ext cx="606197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143001" y="2876662"/>
            <a:ext cx="72836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920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9E5F-17D9-4A30-9DA3-64E46A6DF111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7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AC5F0-3BC3-4718-BCCA-24B5655EC864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626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805" y="1558944"/>
            <a:ext cx="2459767" cy="1864196"/>
          </a:xfrm>
        </p:spPr>
        <p:txBody>
          <a:bodyPr anchor="b"/>
          <a:lstStyle>
            <a:lvl1pPr algn="r">
              <a:defRPr sz="3733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1" y="762000"/>
            <a:ext cx="4000499" cy="5334000"/>
          </a:xfrm>
        </p:spPr>
        <p:txBody>
          <a:bodyPr anchor="ctr">
            <a:normAutofit/>
          </a:bodyPr>
          <a:lstStyle>
            <a:lvl1pPr>
              <a:defRPr sz="3733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2667">
                <a:solidFill>
                  <a:schemeClr val="tx1"/>
                </a:solidFill>
              </a:defRPr>
            </a:lvl3pPr>
            <a:lvl4pPr>
              <a:defRPr sz="2400">
                <a:solidFill>
                  <a:schemeClr val="tx1"/>
                </a:solidFill>
              </a:defRPr>
            </a:lvl4pPr>
            <a:lvl5pPr>
              <a:defRPr sz="2400">
                <a:solidFill>
                  <a:schemeClr val="tx1"/>
                </a:solidFill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2806" y="3649683"/>
            <a:ext cx="2424822" cy="1933605"/>
          </a:xfrm>
        </p:spPr>
        <p:txBody>
          <a:bodyPr/>
          <a:lstStyle>
            <a:lvl1pPr marL="0" indent="0" algn="r">
              <a:buNone/>
              <a:defRPr sz="2133">
                <a:solidFill>
                  <a:schemeClr val="tx1"/>
                </a:solidFill>
              </a:defRPr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BD81-465B-40F2-9A54-9DF3B12AF598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238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157" y="1383126"/>
            <a:ext cx="2467415" cy="2045874"/>
          </a:xfrm>
        </p:spPr>
        <p:txBody>
          <a:bodyPr anchor="b"/>
          <a:lstStyle>
            <a:lvl1pPr algn="r">
              <a:defRPr sz="3733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000501" y="762000"/>
            <a:ext cx="4000499" cy="5334000"/>
          </a:xfrm>
        </p:spPr>
        <p:txBody>
          <a:bodyPr anchor="t"/>
          <a:lstStyle>
            <a:lvl1pPr marL="0" indent="0">
              <a:buNone/>
              <a:defRPr sz="4267">
                <a:solidFill>
                  <a:schemeClr val="tx1"/>
                </a:solidFill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5158" y="3649683"/>
            <a:ext cx="2432469" cy="1684317"/>
          </a:xfrm>
        </p:spPr>
        <p:txBody>
          <a:bodyPr/>
          <a:lstStyle>
            <a:lvl1pPr marL="0" indent="0" algn="r">
              <a:buNone/>
              <a:defRPr sz="2133">
                <a:solidFill>
                  <a:schemeClr val="tx1"/>
                </a:solidFill>
              </a:defRPr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B3CEF-64EF-4C43-9530-8E9CBFD2CAD1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14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174" y="1041622"/>
            <a:ext cx="6928826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2174" y="2286000"/>
            <a:ext cx="6928826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7519154" y="4936959"/>
            <a:ext cx="267329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3" b="1" cap="all" spc="400" baseline="0">
                <a:solidFill>
                  <a:schemeClr val="tx1"/>
                </a:solidFill>
              </a:defRPr>
            </a:lvl1pPr>
          </a:lstStyle>
          <a:p>
            <a:fld id="{B70A3DFD-A535-46B2-84C1-61DC8B16A904}" type="datetimeFigureOut">
              <a:rPr lang="en-US" dirty="0"/>
              <a:t>10/6/2025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7521088" y="1655534"/>
            <a:ext cx="266942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3" b="1" cap="all" spc="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9681" y="3219853"/>
            <a:ext cx="472240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196A61CA-0502-4EE4-9724-96EA822543E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785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5400" userDrawn="1">
          <p15:clr>
            <a:srgbClr val="F26B43"/>
          </p15:clr>
        </p15:guide>
        <p15:guide id="4" pos="5040" userDrawn="1">
          <p15:clr>
            <a:srgbClr val="F26B43"/>
          </p15:clr>
        </p15:guide>
        <p15:guide id="16" pos="360" userDrawn="1">
          <p15:clr>
            <a:srgbClr val="F26B43"/>
          </p15:clr>
        </p15:guide>
        <p15:guide id="23" orient="horz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8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309" y="1287554"/>
            <a:ext cx="6213722" cy="3113064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4500"/>
              <a:t>Housing Market Trends and Affordability in the U.S.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1066308" y="4619708"/>
            <a:ext cx="5791692" cy="1476293"/>
          </a:xfrm>
        </p:spPr>
        <p:txBody>
          <a:bodyPr anchor="b">
            <a:normAutofit/>
          </a:bodyPr>
          <a:lstStyle/>
          <a:p>
            <a:r>
              <a:rPr dirty="0"/>
              <a:t>Milestone 3 Presentation</a:t>
            </a:r>
          </a:p>
          <a:p>
            <a:r>
              <a:rPr lang="en-US" dirty="0"/>
              <a:t>Armin </a:t>
            </a:r>
            <a:r>
              <a:rPr lang="en-US" dirty="0" err="1"/>
              <a:t>Heldovac</a:t>
            </a:r>
            <a:r>
              <a:rPr dirty="0"/>
              <a:t> | </a:t>
            </a:r>
            <a:r>
              <a:rPr lang="en-US" dirty="0"/>
              <a:t>DSC 680 </a:t>
            </a:r>
            <a:r>
              <a:rPr dirty="0"/>
              <a:t>| </a:t>
            </a:r>
            <a:r>
              <a:rPr lang="en-US" dirty="0"/>
              <a:t>10/5/2025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E61D406E-38B3-B311-B42B-446B458A8C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7519154" y="4936959"/>
            <a:ext cx="2673295" cy="273844"/>
          </a:xfrm>
        </p:spPr>
        <p:txBody>
          <a:bodyPr/>
          <a:lstStyle/>
          <a:p>
            <a:pPr>
              <a:spcAft>
                <a:spcPts val="600"/>
              </a:spcAft>
            </a:pPr>
            <a:fld id="{FC66089F-82E6-466A-8C35-C1FCEB5F3454}" type="datetime1">
              <a:rPr/>
              <a:pPr>
                <a:spcAft>
                  <a:spcPts val="600"/>
                </a:spcAft>
              </a:pPr>
              <a:t>10/6/2025</a:t>
            </a:fld>
            <a:endParaRPr lang="en-US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CB4BCEE-FA0A-CFB0-464A-4E8FDE00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7521088" y="1655534"/>
            <a:ext cx="2669427" cy="27384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64C46D0-8944-C142-688A-5ABFE70FC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9681" y="3219853"/>
            <a:ext cx="472240" cy="429830"/>
          </a:xfrm>
        </p:spPr>
        <p:txBody>
          <a:bodyPr/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97E3126-7DD0-DABF-D10F-C236D6C3CE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62"/>
    </mc:Choice>
    <mc:Fallback>
      <p:transition spd="slow" advTm="28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Ethical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/>
          </a:p>
          <a:p>
            <a:r>
              <a:rPr dirty="0"/>
              <a:t>Avoid </a:t>
            </a:r>
            <a:r>
              <a:rPr lang="en-US" dirty="0"/>
              <a:t>stigmatization of </a:t>
            </a:r>
            <a:r>
              <a:rPr dirty="0"/>
              <a:t>lower-income households or states with affordability issues.</a:t>
            </a:r>
          </a:p>
          <a:p>
            <a:r>
              <a:rPr lang="en-US" dirty="0"/>
              <a:t>Averages</a:t>
            </a:r>
            <a:r>
              <a:rPr dirty="0"/>
              <a:t> hide local disparities</a:t>
            </a:r>
            <a:r>
              <a:rPr lang="en-US" dirty="0"/>
              <a:t>.</a:t>
            </a:r>
            <a:endParaRPr/>
          </a:p>
          <a:p>
            <a:r>
              <a:rPr lang="en-US" dirty="0"/>
              <a:t>Make sure</a:t>
            </a:r>
            <a:r>
              <a:rPr dirty="0"/>
              <a:t> </a:t>
            </a:r>
            <a:r>
              <a:rPr lang="en-US" dirty="0"/>
              <a:t>the results</a:t>
            </a:r>
            <a:r>
              <a:rPr dirty="0"/>
              <a:t> are </a:t>
            </a:r>
            <a:r>
              <a:rPr lang="en-US" dirty="0"/>
              <a:t>neutral</a:t>
            </a:r>
            <a:r>
              <a:rPr dirty="0"/>
              <a:t> with respect to regional housing challenges.</a:t>
            </a:r>
          </a:p>
          <a:p>
            <a:r>
              <a:rPr dirty="0"/>
              <a:t>Affordability is </a:t>
            </a:r>
            <a:r>
              <a:rPr lang="en-US" dirty="0"/>
              <a:t>also tied</a:t>
            </a:r>
            <a:r>
              <a:rPr dirty="0"/>
              <a:t> to equity</a:t>
            </a:r>
            <a:r>
              <a:rPr lang="en-US" dirty="0"/>
              <a:t>.</a:t>
            </a:r>
            <a:r>
              <a:rPr dirty="0"/>
              <a:t> </a:t>
            </a:r>
            <a:r>
              <a:rPr lang="en-US" dirty="0"/>
              <a:t>States with higher populations are affected more.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1C4FDFB-0365-D3B8-AAC8-F522E4702B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25"/>
    </mc:Choice>
    <mc:Fallback>
      <p:transition spd="slow" advTm="34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Limitations &amp; Assumptions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/>
          </a:p>
          <a:p>
            <a:r>
              <a:rPr dirty="0"/>
              <a:t>State averages hide within-state variation (urban vs. rural differences).</a:t>
            </a:r>
          </a:p>
          <a:p>
            <a:r>
              <a:rPr dirty="0"/>
              <a:t>Assumes rent-to-income ratio is a valid affordability measure.</a:t>
            </a:r>
          </a:p>
          <a:p>
            <a:r>
              <a:rPr dirty="0"/>
              <a:t>External shocks (COVID-19, inflation surges) </a:t>
            </a:r>
            <a:r>
              <a:rPr lang="en-US" dirty="0"/>
              <a:t>are </a:t>
            </a:r>
            <a:r>
              <a:rPr dirty="0"/>
              <a:t>not fully captured</a:t>
            </a:r>
            <a:r>
              <a:rPr lang="en-US" dirty="0"/>
              <a:t> in the datasets</a:t>
            </a:r>
            <a:r>
              <a:rPr dirty="0"/>
              <a:t>.</a:t>
            </a:r>
          </a:p>
          <a:p>
            <a:r>
              <a:rPr dirty="0"/>
              <a:t>Assumes income-rent relationships remain stable over time.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CC770F6-DF77-469C-6CAC-382F22B1EB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74"/>
    </mc:Choice>
    <mc:Fallback>
      <p:transition spd="slow" advTm="40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/>
          </a:p>
          <a:p>
            <a:r>
              <a:rPr dirty="0"/>
              <a:t>Policymakers: </a:t>
            </a:r>
            <a:r>
              <a:rPr lang="en-US" dirty="0"/>
              <a:t>Increase the supply of affordable housing</a:t>
            </a:r>
            <a:r>
              <a:rPr dirty="0"/>
              <a:t>, </a:t>
            </a:r>
            <a:r>
              <a:rPr lang="en-US" dirty="0"/>
              <a:t>provide rental</a:t>
            </a:r>
            <a:r>
              <a:rPr dirty="0"/>
              <a:t> assistance.</a:t>
            </a:r>
          </a:p>
          <a:p>
            <a:r>
              <a:rPr dirty="0"/>
              <a:t>Developers: Identify markets with </a:t>
            </a:r>
            <a:r>
              <a:rPr lang="en-US" dirty="0"/>
              <a:t>a high demand </a:t>
            </a:r>
            <a:r>
              <a:rPr dirty="0"/>
              <a:t>for affordable </a:t>
            </a:r>
            <a:r>
              <a:rPr lang="en-US" dirty="0"/>
              <a:t>housing</a:t>
            </a:r>
            <a:r>
              <a:rPr dirty="0"/>
              <a:t>.</a:t>
            </a:r>
          </a:p>
          <a:p>
            <a:r>
              <a:rPr dirty="0"/>
              <a:t>Financial institutions: </a:t>
            </a:r>
            <a:r>
              <a:rPr lang="en-US" dirty="0"/>
              <a:t>Make changes to the lending</a:t>
            </a:r>
            <a:r>
              <a:rPr dirty="0"/>
              <a:t> with affordability in mind.</a:t>
            </a:r>
          </a:p>
          <a:p>
            <a:r>
              <a:rPr dirty="0"/>
              <a:t>Future research: include demographics, transportation, and household costs.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6DBD2DB-9A7F-184F-97A9-53BF1BA2F5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25"/>
    </mc:Choice>
    <mc:Fallback>
      <p:transition spd="slow" advTm="48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Q&amp;A Prep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endParaRPr/>
          </a:p>
          <a:p>
            <a:r>
              <a:rPr dirty="0"/>
              <a:t>Q: Why is Hawaii such an outlier</a:t>
            </a:r>
            <a:r>
              <a:rPr lang="en-US" dirty="0"/>
              <a:t>?</a:t>
            </a:r>
          </a:p>
          <a:p>
            <a:r>
              <a:rPr lang="en-US" dirty="0"/>
              <a:t>A: It has limited land and high demand from tourists and residents.</a:t>
            </a:r>
          </a:p>
          <a:p>
            <a:r>
              <a:rPr dirty="0"/>
              <a:t>Q</a:t>
            </a:r>
            <a:r>
              <a:rPr lang="en-US" dirty="0"/>
              <a:t>: Why did you choose housing affordability as your topic?</a:t>
            </a:r>
            <a:endParaRPr/>
          </a:p>
          <a:p>
            <a:r>
              <a:rPr lang="en-US" dirty="0"/>
              <a:t>A: It is a major issue across America and it causes a strain on many Americans.</a:t>
            </a:r>
          </a:p>
          <a:p>
            <a:r>
              <a:rPr dirty="0"/>
              <a:t>Q: </a:t>
            </a:r>
            <a:r>
              <a:rPr lang="en-US" dirty="0">
                <a:solidFill>
                  <a:srgbClr val="FFFFFF"/>
                </a:solidFill>
                <a:latin typeface="Trade Gothic Next Light"/>
                <a:cs typeface="Times New Roman"/>
              </a:rPr>
              <a:t>Why did you focus your analysis on 2-bedroom data</a:t>
            </a:r>
            <a:r>
              <a:rPr dirty="0"/>
              <a:t>?</a:t>
            </a:r>
          </a:p>
          <a:p>
            <a:r>
              <a:rPr lang="en-US" dirty="0"/>
              <a:t>A: This data provides a consistent benchmark for family housing needs and is also tracked by Zillow easily.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3D74F88-CD41-2239-E719-991EA699C1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783"/>
    </mc:Choice>
    <mc:Fallback>
      <p:transition spd="slow" advTm="55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/>
          </a:p>
          <a:p>
            <a:r>
              <a:rPr dirty="0"/>
              <a:t>Affordability is uneven across the U.S., worsening in some regions.</a:t>
            </a:r>
          </a:p>
          <a:p>
            <a:r>
              <a:rPr dirty="0"/>
              <a:t>Policy and supply-side issues drive disparities more than income alone.</a:t>
            </a:r>
          </a:p>
          <a:p>
            <a:r>
              <a:rPr lang="en-US" dirty="0"/>
              <a:t>Results from the analysis can</a:t>
            </a:r>
            <a:r>
              <a:rPr dirty="0"/>
              <a:t> guide housing policy, real estate planning, and financial decisions.</a:t>
            </a:r>
          </a:p>
          <a:p>
            <a:r>
              <a:rPr dirty="0"/>
              <a:t>Thank you!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0273D92-D6FC-B9D7-3031-B0252533AB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58"/>
    </mc:Choice>
    <mc:Fallback>
      <p:transition spd="slow" advTm="34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Zillow Research: Monthly rental prices at state and city levels.</a:t>
            </a:r>
          </a:p>
          <a:p>
            <a:r>
              <a:t>U.S. Census Bureau (ACS): Household incomes and demographics.</a:t>
            </a:r>
          </a:p>
          <a:p>
            <a:r>
              <a:t>Federal Reserve Economic Data (FRED): Mortgage rates, inflation indicators.</a:t>
            </a:r>
          </a:p>
          <a:p>
            <a:r>
              <a:t>State-level dataset (2022 averages) and city-level dataset (2010–2019).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2805" y="1558944"/>
            <a:ext cx="2459767" cy="1864196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/>
              <a:t>Introduction &amp; Purpose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1"/>
          </p:nvPr>
        </p:nvSpPr>
        <p:spPr>
          <a:xfrm>
            <a:off x="4000501" y="762000"/>
            <a:ext cx="4000499" cy="5334000"/>
          </a:xfrm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</a:pPr>
            <a:endParaRPr sz="1800"/>
          </a:p>
          <a:p>
            <a:pPr>
              <a:lnSpc>
                <a:spcPct val="120000"/>
              </a:lnSpc>
            </a:pPr>
            <a:r>
              <a:rPr sz="1800" dirty="0"/>
              <a:t>Housing affordability has become one of the </a:t>
            </a:r>
            <a:r>
              <a:rPr lang="en-US" sz="1800" dirty="0"/>
              <a:t>biggest </a:t>
            </a:r>
            <a:r>
              <a:rPr sz="1800" dirty="0"/>
              <a:t>issues in the U.S.</a:t>
            </a:r>
          </a:p>
          <a:p>
            <a:pPr>
              <a:lnSpc>
                <a:spcPct val="120000"/>
              </a:lnSpc>
            </a:pPr>
            <a:r>
              <a:rPr sz="1800" dirty="0"/>
              <a:t>Rising rents and </a:t>
            </a:r>
            <a:r>
              <a:rPr lang="en-US" sz="1800" dirty="0"/>
              <a:t>low incomes</a:t>
            </a:r>
            <a:r>
              <a:rPr sz="1800" dirty="0"/>
              <a:t> create </a:t>
            </a:r>
            <a:r>
              <a:rPr lang="en-US" sz="1800" dirty="0"/>
              <a:t>a financial burden for</a:t>
            </a:r>
            <a:r>
              <a:rPr sz="1800" dirty="0"/>
              <a:t> families.</a:t>
            </a:r>
          </a:p>
          <a:p>
            <a:pPr>
              <a:lnSpc>
                <a:spcPct val="120000"/>
              </a:lnSpc>
            </a:pPr>
            <a:r>
              <a:rPr sz="1800" dirty="0"/>
              <a:t>Why this matters: </a:t>
            </a:r>
            <a:r>
              <a:rPr lang="en-US" sz="1800" dirty="0"/>
              <a:t>it </a:t>
            </a:r>
            <a:r>
              <a:rPr sz="1800" dirty="0"/>
              <a:t>affects families, workforce, and broader economy.</a:t>
            </a:r>
          </a:p>
        </p:txBody>
      </p:sp>
      <p:sp>
        <p:nvSpPr>
          <p:cNvPr id="10" name="Date Placeholder 4">
            <a:extLst>
              <a:ext uri="{FF2B5EF4-FFF2-40B4-BE49-F238E27FC236}">
                <a16:creationId xmlns:a16="http://schemas.microsoft.com/office/drawing/2014/main" id="{4EB2CBF5-2A27-BC25-3341-A583AFE418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7519154" y="4936959"/>
            <a:ext cx="2673295" cy="273844"/>
          </a:xfrm>
        </p:spPr>
        <p:txBody>
          <a:bodyPr/>
          <a:lstStyle/>
          <a:p>
            <a:pPr>
              <a:spcAft>
                <a:spcPts val="600"/>
              </a:spcAft>
            </a:pPr>
            <a:fld id="{D638112F-D744-4C01-92A7-DAD6C8C7BF6D}" type="datetime1">
              <a:rPr/>
              <a:pPr>
                <a:spcAft>
                  <a:spcPts val="600"/>
                </a:spcAft>
              </a:pPr>
              <a:t>10/6/2025</a:t>
            </a:fld>
            <a:endParaRPr lang="en-US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37B996B7-FEDF-5ABB-7CB8-C95C2A18F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7521088" y="1655534"/>
            <a:ext cx="2669427" cy="27384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85A6A35F-D62F-C975-F345-84723B8D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9681" y="3219853"/>
            <a:ext cx="472240" cy="429830"/>
          </a:xfrm>
        </p:spPr>
        <p:txBody>
          <a:bodyPr/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D321AC93-44AF-5994-44A7-0C4D6CC6E3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23"/>
    </mc:Choice>
    <mc:Fallback>
      <p:transition spd="slow" advTm="29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2805" y="1558944"/>
            <a:ext cx="2459767" cy="1864196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100"/>
              <a:t>Background &amp; Context</a:t>
            </a:r>
          </a:p>
        </p:txBody>
      </p:sp>
      <p:sp>
        <p:nvSpPr>
          <p:cNvPr id="27" name="Date Placeholder 4">
            <a:extLst>
              <a:ext uri="{FF2B5EF4-FFF2-40B4-BE49-F238E27FC236}">
                <a16:creationId xmlns:a16="http://schemas.microsoft.com/office/drawing/2014/main" id="{06E167FD-F094-8F2E-7623-B8A0122BD2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7519154" y="4936959"/>
            <a:ext cx="2673295" cy="27384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F50C80B-3CCC-47B0-B561-7D961EE2DC43}" type="datetime1">
              <a:rPr/>
              <a:pPr>
                <a:spcAft>
                  <a:spcPts val="600"/>
                </a:spcAft>
              </a:pPr>
              <a:t>10/6/2025</a:t>
            </a:fld>
            <a:endParaRPr lang="en-US"/>
          </a:p>
        </p:txBody>
      </p:sp>
      <p:sp>
        <p:nvSpPr>
          <p:cNvPr id="28" name="Footer Placeholder 5">
            <a:extLst>
              <a:ext uri="{FF2B5EF4-FFF2-40B4-BE49-F238E27FC236}">
                <a16:creationId xmlns:a16="http://schemas.microsoft.com/office/drawing/2014/main" id="{A5A16570-DBF1-40BA-C985-35B978122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7521088" y="1655534"/>
            <a:ext cx="2669427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"/>
              <a:t>
              </a:t>
            </a:r>
          </a:p>
        </p:txBody>
      </p:sp>
      <p:sp>
        <p:nvSpPr>
          <p:cNvPr id="29" name="Slide Number Placeholder 6">
            <a:extLst>
              <a:ext uri="{FF2B5EF4-FFF2-40B4-BE49-F238E27FC236}">
                <a16:creationId xmlns:a16="http://schemas.microsoft.com/office/drawing/2014/main" id="{F4D79B7F-DDD7-426E-F1A9-B389BC288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9681" y="3219853"/>
            <a:ext cx="472240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ED21CAA8-0536-42CC-0481-0CC8BD2034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4343898"/>
              </p:ext>
            </p:extLst>
          </p:nvPr>
        </p:nvGraphicFramePr>
        <p:xfrm>
          <a:off x="4000501" y="762000"/>
          <a:ext cx="4000499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53E5DE4-4D45-479C-5176-8E8D103E4B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63"/>
    </mc:Choice>
    <mc:Fallback>
      <p:transition spd="slow" advTm="36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Step 1: Data cleaning (currency conversion, missing values handling).</a:t>
            </a:r>
          </a:p>
          <a:p>
            <a:r>
              <a:t>Step 2: Calculation of affordability: rent-to-income ratio (%).</a:t>
            </a:r>
          </a:p>
          <a:p>
            <a:r>
              <a:t>Step 3: Descriptive statistics and rankings for states.</a:t>
            </a:r>
          </a:p>
          <a:p>
            <a:r>
              <a:t>Step 4: Visualization: bar charts, scatter plots, histograms.</a:t>
            </a:r>
          </a:p>
          <a:p>
            <a:r>
              <a:t>Step 5: Regression modeling: income vs. rent correlation.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59A3538-0F53-FD5E-59FF-1DCF3ECC93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338"/>
    </mc:Choice>
    <mc:Fallback>
      <p:transition spd="slow" advTm="48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2174" y="1045446"/>
            <a:ext cx="6928826" cy="857559"/>
          </a:xfrm>
        </p:spPr>
        <p:txBody>
          <a:bodyPr anchor="b">
            <a:normAutofit/>
          </a:bodyPr>
          <a:lstStyle/>
          <a:p>
            <a:r>
              <a:rPr lang="en-US"/>
              <a:t>State-Level Affordability</a:t>
            </a:r>
          </a:p>
        </p:txBody>
      </p:sp>
      <p:pic>
        <p:nvPicPr>
          <p:cNvPr id="4" name="Picture 3" descr="A graph of orange bars&#10;&#10;AI-generated content may be incorrect.">
            <a:extLst>
              <a:ext uri="{FF2B5EF4-FFF2-40B4-BE49-F238E27FC236}">
                <a16:creationId xmlns:a16="http://schemas.microsoft.com/office/drawing/2014/main" id="{33FEE633-94DE-50CF-D284-E1D2FEEA1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1566" y="2286000"/>
            <a:ext cx="6170041" cy="3810000"/>
          </a:xfrm>
          <a:prstGeom prst="rect">
            <a:avLst/>
          </a:prstGeom>
          <a:noFill/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4C7D076-1BE8-1355-5C20-B2BD435A83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7519154" y="4936959"/>
            <a:ext cx="2673295" cy="27384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529BD8D-AE9C-4BC5-81CE-4F23627CCDAF}" type="datetime1">
              <a:rPr lang="en-US"/>
              <a:pPr>
                <a:spcAft>
                  <a:spcPts val="600"/>
                </a:spcAft>
              </a:pPr>
              <a:t>10/6/2025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9CCDAEA-0C9F-A59A-E7CF-94176A491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7521088" y="1655534"/>
            <a:ext cx="2669427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"/>
              <a:t>
             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7B3997B-3A75-BA44-97D0-4E1CD7FA4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9681" y="3219853"/>
            <a:ext cx="472240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A859A10-0CD2-A345-1E6E-B21195CB24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07"/>
    </mc:Choice>
    <mc:Fallback>
      <p:transition spd="slow" advTm="27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2174" y="1045446"/>
            <a:ext cx="6928826" cy="857559"/>
          </a:xfrm>
        </p:spPr>
        <p:txBody>
          <a:bodyPr anchor="b">
            <a:normAutofit/>
          </a:bodyPr>
          <a:lstStyle/>
          <a:p>
            <a:r>
              <a:rPr lang="en-US"/>
              <a:t>Most Affordable States</a:t>
            </a:r>
          </a:p>
        </p:txBody>
      </p:sp>
      <p:pic>
        <p:nvPicPr>
          <p:cNvPr id="4" name="Picture 3" descr="A graph of a number of green bars&#10;&#10;AI-generated content may be incorrect.">
            <a:extLst>
              <a:ext uri="{FF2B5EF4-FFF2-40B4-BE49-F238E27FC236}">
                <a16:creationId xmlns:a16="http://schemas.microsoft.com/office/drawing/2014/main" id="{3053A18F-8E0D-606E-CCA4-DFDA0D8FE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346" y="2286000"/>
            <a:ext cx="6120482" cy="3810000"/>
          </a:xfrm>
          <a:prstGeom prst="rect">
            <a:avLst/>
          </a:prstGeom>
          <a:noFill/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D7A75818-397A-B1EF-5D76-6B226B014D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7519154" y="4936959"/>
            <a:ext cx="2673295" cy="27384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D9ADD50-2428-41C9-A7FE-13FBE341CAA6}" type="datetime1">
              <a:rPr lang="en-US"/>
              <a:pPr>
                <a:spcAft>
                  <a:spcPts val="600"/>
                </a:spcAft>
              </a:pPr>
              <a:t>10/6/2025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ABD472E-F73D-1862-3E27-AC010E2D9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7521088" y="1655534"/>
            <a:ext cx="2669427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"/>
              <a:t>
             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61C588A-8852-CC7F-F0DE-A8DFB01E8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9681" y="3219853"/>
            <a:ext cx="472240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E9BCB0E-6C20-DDAF-EB0F-C42998958F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46"/>
    </mc:Choice>
    <mc:Fallback>
      <p:transition spd="slow" advTm="24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2174" y="1045446"/>
            <a:ext cx="6928826" cy="857559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200" dirty="0"/>
              <a:t>Distribution of Rent Burden</a:t>
            </a:r>
          </a:p>
        </p:txBody>
      </p:sp>
      <p:pic>
        <p:nvPicPr>
          <p:cNvPr id="3" name="Picture 2" descr="A graph of blue bars&#10;&#10;AI-generated content may be incorrect.">
            <a:extLst>
              <a:ext uri="{FF2B5EF4-FFF2-40B4-BE49-F238E27FC236}">
                <a16:creationId xmlns:a16="http://schemas.microsoft.com/office/drawing/2014/main" id="{A995827B-7A7A-7F9A-282A-F9C062B12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2263" y="2286000"/>
            <a:ext cx="5148648" cy="3810000"/>
          </a:xfrm>
          <a:prstGeom prst="rect">
            <a:avLst/>
          </a:prstGeom>
          <a:noFill/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75BE39F-FC77-7976-7A1A-9BCC0EADD7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7519154" y="4936959"/>
            <a:ext cx="2673295" cy="273844"/>
          </a:xfrm>
        </p:spPr>
        <p:txBody>
          <a:bodyPr/>
          <a:lstStyle/>
          <a:p>
            <a:pPr>
              <a:spcAft>
                <a:spcPts val="600"/>
              </a:spcAft>
            </a:pPr>
            <a:fld id="{AAF5CBF6-3E68-4EAC-A1AF-DCEB3A06180D}" type="datetime1">
              <a:rPr/>
              <a:pPr>
                <a:spcAft>
                  <a:spcPts val="600"/>
                </a:spcAft>
              </a:pPr>
              <a:t>10/6/2025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00E694A-F2A5-FB3E-C528-9621BD863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7521088" y="1655534"/>
            <a:ext cx="2669427" cy="27384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8081925-6694-32AA-F063-AC6C5E194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9681" y="3219853"/>
            <a:ext cx="472240" cy="429830"/>
          </a:xfrm>
        </p:spPr>
        <p:txBody>
          <a:bodyPr/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890379F-24C9-11C2-7971-18F4C1DB0D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53"/>
    </mc:Choice>
    <mc:Fallback>
      <p:transition spd="slow" advTm="17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2174" y="1045446"/>
            <a:ext cx="6928826" cy="857559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200" dirty="0"/>
              <a:t>Income vs. Rent Relationship</a:t>
            </a:r>
          </a:p>
        </p:txBody>
      </p:sp>
      <p:pic>
        <p:nvPicPr>
          <p:cNvPr id="3" name="Picture 2" descr="A graph of income and average income&#10;&#10;AI-generated content may be incorrect.">
            <a:extLst>
              <a:ext uri="{FF2B5EF4-FFF2-40B4-BE49-F238E27FC236}">
                <a16:creationId xmlns:a16="http://schemas.microsoft.com/office/drawing/2014/main" id="{198A376E-BDDB-0913-DF49-FA837363A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9001" y="2286000"/>
            <a:ext cx="5255171" cy="3810000"/>
          </a:xfrm>
          <a:prstGeom prst="rect">
            <a:avLst/>
          </a:prstGeom>
          <a:noFill/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0F0DDB6-F09F-9331-B7E0-ECDE460622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7519154" y="4936959"/>
            <a:ext cx="2673295" cy="273844"/>
          </a:xfrm>
        </p:spPr>
        <p:txBody>
          <a:bodyPr/>
          <a:lstStyle/>
          <a:p>
            <a:pPr>
              <a:spcAft>
                <a:spcPts val="600"/>
              </a:spcAft>
            </a:pPr>
            <a:fld id="{E70B2ACB-B2CE-4051-8010-D8934481E12F}" type="datetime1">
              <a:rPr/>
              <a:pPr>
                <a:spcAft>
                  <a:spcPts val="600"/>
                </a:spcAft>
              </a:pPr>
              <a:t>10/6/2025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E9C0895-96CB-5E74-5F15-8758DED24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7521088" y="1655534"/>
            <a:ext cx="2669427" cy="27384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BB517C9-F7B9-A360-40A9-CAA22EB1C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9681" y="3219853"/>
            <a:ext cx="472240" cy="429830"/>
          </a:xfrm>
        </p:spPr>
        <p:txBody>
          <a:bodyPr/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AB154508-5817-BC5F-7225-69228BD858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87"/>
    </mc:Choice>
    <mc:Fallback>
      <p:transition spd="slow" advTm="30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Interpretation &amp;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National average: 20% of income spent on rent.</a:t>
            </a:r>
          </a:p>
          <a:p>
            <a:r>
              <a:t>Hawaii nearly 40% rent burden – major outlier.</a:t>
            </a:r>
          </a:p>
          <a:p>
            <a:r>
              <a:t>California, Massachusetts, New Jersey also high burden states.</a:t>
            </a:r>
          </a:p>
          <a:p>
            <a:r>
              <a:t>North Dakota, South Dakota, Nebraska remain affordable at 14–17%.</a:t>
            </a:r>
          </a:p>
          <a:p>
            <a:r>
              <a:t>Income positively associated with rent, but supply &amp; urbanization matter.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511FA6C2-C75B-E308-BCDD-BF87E0ECC6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67"/>
    </mc:Choice>
    <mc:Fallback>
      <p:transition spd="slow" advTm="50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ortalVTI">
  <a:themeElements>
    <a:clrScheme name="PortalVTI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PortalVTI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Portal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E3A4BB4D-5227-4A6D-99D3-DBAB0FE4C68F}" vid="{BE515EFD-5A7A-4BFE-BE06-A21DB8499C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615</Words>
  <Application>Microsoft Office PowerPoint</Application>
  <PresentationFormat>On-screen Show (4:3)</PresentationFormat>
  <Paragraphs>90</Paragraphs>
  <Slides>15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Trade Gothic Next Cond</vt:lpstr>
      <vt:lpstr>Trade Gothic Next Light</vt:lpstr>
      <vt:lpstr>PortalVTI</vt:lpstr>
      <vt:lpstr>Housing Market Trends and Affordability in the U.S.</vt:lpstr>
      <vt:lpstr>Introduction &amp; Purpose</vt:lpstr>
      <vt:lpstr>Background &amp; Context</vt:lpstr>
      <vt:lpstr>Methods</vt:lpstr>
      <vt:lpstr>State-Level Affordability</vt:lpstr>
      <vt:lpstr>Most Affordable States</vt:lpstr>
      <vt:lpstr>Distribution of Rent Burden</vt:lpstr>
      <vt:lpstr>Income vs. Rent Relationship</vt:lpstr>
      <vt:lpstr>Interpretation &amp; Discussion</vt:lpstr>
      <vt:lpstr>Ethical Considerations</vt:lpstr>
      <vt:lpstr>Limitations &amp; Assumptions</vt:lpstr>
      <vt:lpstr>Recommendations</vt:lpstr>
      <vt:lpstr>Q&amp;A Prep</vt:lpstr>
      <vt:lpstr>Thank you</vt:lpstr>
      <vt:lpstr>Data Sources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Armin Heldovac</cp:lastModifiedBy>
  <cp:revision>96</cp:revision>
  <dcterms:created xsi:type="dcterms:W3CDTF">2013-01-27T09:14:16Z</dcterms:created>
  <dcterms:modified xsi:type="dcterms:W3CDTF">2025-10-06T21:09:35Z</dcterms:modified>
  <cp:category/>
</cp:coreProperties>
</file>

<file path=docProps/thumbnail.jpeg>
</file>